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48" r:id="rId2"/>
    <p:sldMasterId id="2147483841" r:id="rId3"/>
  </p:sldMasterIdLst>
  <p:notesMasterIdLst>
    <p:notesMasterId r:id="rId8"/>
  </p:notesMasterIdLst>
  <p:handoutMasterIdLst>
    <p:handoutMasterId r:id="rId9"/>
  </p:handoutMasterIdLst>
  <p:sldIdLst>
    <p:sldId id="266" r:id="rId4"/>
    <p:sldId id="362" r:id="rId5"/>
    <p:sldId id="364" r:id="rId6"/>
    <p:sldId id="363" r:id="rId7"/>
  </p:sldIdLst>
  <p:sldSz cx="9144000" cy="6858000" type="screen4x3"/>
  <p:notesSz cx="6669088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o Hitzges" initials="AH" lastIdx="2" clrIdx="0">
    <p:extLst>
      <p:ext uri="{19B8F6BF-5375-455C-9EA6-DF929625EA0E}">
        <p15:presenceInfo xmlns:p15="http://schemas.microsoft.com/office/powerpoint/2012/main" userId="a97d7f8952cfe3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60" autoAdjust="0"/>
    <p:restoredTop sz="91339" autoAdjust="0"/>
  </p:normalViewPr>
  <p:slideViewPr>
    <p:cSldViewPr snapToGrid="0" snapToObjects="1">
      <p:cViewPr>
        <p:scale>
          <a:sx n="100" d="100"/>
          <a:sy n="100" d="100"/>
        </p:scale>
        <p:origin x="1536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337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BAED58C3-F49F-294D-A88C-011A7767D478}" type="datetime1">
              <a:rPr lang="de-DE" altLang="de-DE"/>
              <a:pPr>
                <a:defRPr/>
              </a:pPr>
              <a:t>19.09.2018</a:t>
            </a:fld>
            <a:endParaRPr lang="de-DE" alt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de-DE" altLang="de-DE" smtClean="0"/>
              <a:t>tttt</a:t>
            </a:r>
            <a:endParaRPr lang="de-DE" alt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180AABA-0111-8B43-8636-22A0151A4539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96608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 alt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DD8F119-421F-B344-9D35-9D89A1625D6F}" type="datetime1">
              <a:rPr lang="de-DE" altLang="de-DE"/>
              <a:pPr>
                <a:defRPr/>
              </a:pPr>
              <a:t>19.09.2018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 alt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5"/>
            <a:ext cx="533527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de-DE" altLang="de-DE" smtClean="0"/>
              <a:t>tttt</a:t>
            </a:r>
            <a:endParaRPr lang="de-DE" alt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F171099-010E-964E-86DB-98B3C244C2B7}" type="slidenum">
              <a:rPr lang="de-DE" altLang="de-DE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06073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171099-010E-964E-86DB-98B3C244C2B7}" type="slidenum">
              <a:rPr lang="de-DE" altLang="de-DE" smtClean="0"/>
              <a:pPr/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4852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171099-010E-964E-86DB-98B3C244C2B7}" type="slidenum">
              <a:rPr lang="de-DE" altLang="de-DE" smtClean="0"/>
              <a:pPr/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61765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171099-010E-964E-86DB-98B3C244C2B7}" type="slidenum">
              <a:rPr lang="de-DE" altLang="de-DE" smtClean="0"/>
              <a:pPr/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2415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</a:t>
            </a:r>
            <a:r>
              <a:rPr lang="de-DE" dirty="0" err="1"/>
              <a:t>bearbeiten_Referent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9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 dirty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4961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431800" y="1295400"/>
            <a:ext cx="8712200" cy="5132388"/>
          </a:xfrm>
        </p:spPr>
        <p:txBody>
          <a:bodyPr/>
          <a:lstStyle/>
          <a:p>
            <a:pPr marL="306000" marR="0" lvl="0" indent="-3060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Lucida Grande" charset="0"/>
              <a:buNone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855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0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0213" y="4658102"/>
            <a:ext cx="8277225" cy="1107996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defRPr sz="3600" b="1" cap="all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0213" y="5766098"/>
            <a:ext cx="8256587" cy="393401"/>
          </a:xfrm>
        </p:spPr>
        <p:txBody>
          <a:bodyPr anchor="b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9083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756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50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4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688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230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021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34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</a:t>
            </a:r>
            <a:r>
              <a:rPr lang="de-DE" dirty="0" err="1"/>
              <a:t>bearbeiten_Referent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8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 dirty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188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6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801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Chatbot Hackathon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E1CA-2984-4916-8981-67A1DCB21B3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00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</a:t>
            </a:r>
            <a:r>
              <a:rPr lang="de-DE" dirty="0" err="1"/>
              <a:t>bearbeiten_Referent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8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 dirty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</a:t>
            </a:r>
            <a:r>
              <a:rPr lang="de-DE" dirty="0" err="1"/>
              <a:t>bearbeiten_Referent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8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 dirty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" y="1397000"/>
            <a:ext cx="8711184" cy="4376928"/>
          </a:xfrm>
          <a:prstGeom prst="rect">
            <a:avLst/>
          </a:prstGeom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0" y="5130152"/>
            <a:ext cx="87122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latin typeface="Calibri" charset="0"/>
            </a:endParaRP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4988" y="6033148"/>
            <a:ext cx="8177212" cy="215252"/>
          </a:xfrm>
          <a:prstGeom prst="rect">
            <a:avLst/>
          </a:prstGeom>
        </p:spPr>
        <p:txBody>
          <a:bodyPr wrap="square" lIns="0" tIns="0" rIns="432000" bIns="0" anchor="b" anchorCtr="0"/>
          <a:lstStyle>
            <a:lvl1pPr marL="0" marR="0" indent="0" algn="r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i="0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</a:t>
            </a:r>
            <a:r>
              <a:rPr lang="de-DE" dirty="0" err="1"/>
              <a:t>bearbeiten_Referent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33400" y="5365426"/>
            <a:ext cx="8178800" cy="647700"/>
          </a:xfrm>
          <a:prstGeom prst="rect">
            <a:avLst/>
          </a:prstGeom>
        </p:spPr>
        <p:txBody>
          <a:bodyPr wrap="square" lIns="0" tIns="0" rIns="432000" bIns="0" anchor="b" anchorCtr="0">
            <a:noAutofit/>
          </a:bodyPr>
          <a:lstStyle>
            <a:lvl1pPr algn="r" fontAlgn="base">
              <a:defRPr sz="3800" b="1" cap="all" baseline="0">
                <a:solidFill>
                  <a:schemeClr val="bg1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8" name="Inhaltsplatzhalter 24"/>
          <p:cNvSpPr txBox="1">
            <a:spLocks/>
          </p:cNvSpPr>
          <p:nvPr userDrawn="1"/>
        </p:nvSpPr>
        <p:spPr>
          <a:xfrm>
            <a:off x="7556699" y="6410312"/>
            <a:ext cx="1541581" cy="235274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800" b="0" baseline="0" dirty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www.hdm-stuttgart.de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4281" y="1296000"/>
            <a:ext cx="8275438" cy="51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284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30213" y="1295400"/>
            <a:ext cx="8277225" cy="51323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295399"/>
            <a:ext cx="3996000" cy="513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1850" y="1295399"/>
            <a:ext cx="3996000" cy="513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051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295399"/>
            <a:ext cx="3996000" cy="879475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000" y="2174874"/>
            <a:ext cx="3996000" cy="4252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09573" y="1295399"/>
            <a:ext cx="3996000" cy="879475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09573" y="2174874"/>
            <a:ext cx="3996000" cy="4252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19250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Bild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75" y="1066664"/>
            <a:ext cx="2084400" cy="11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224" y="216000"/>
            <a:ext cx="1082976" cy="97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6" r:id="rId2"/>
    <p:sldLayoutId id="2147483837" r:id="rId3"/>
    <p:sldLayoutId id="2147483838" r:id="rId4"/>
    <p:sldLayoutId id="2147483839" r:id="rId5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7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744" userDrawn="1">
          <p15:clr>
            <a:srgbClr val="F26B43"/>
          </p15:clr>
        </p15:guide>
        <p15:guide id="6" pos="266" userDrawn="1">
          <p15:clr>
            <a:srgbClr val="F26B43"/>
          </p15:clr>
        </p15:guide>
        <p15:guide id="7" pos="5488" userDrawn="1">
          <p15:clr>
            <a:srgbClr val="F26B43"/>
          </p15:clr>
        </p15:guide>
        <p15:guide id="8" orient="horz" pos="4183" userDrawn="1">
          <p15:clr>
            <a:srgbClr val="F26B43"/>
          </p15:clr>
        </p15:guide>
        <p15:guide id="9" orient="horz" pos="4044" userDrawn="1">
          <p15:clr>
            <a:srgbClr val="F26B43"/>
          </p15:clr>
        </p15:guide>
        <p15:guide id="10" orient="horz" pos="3227" userDrawn="1">
          <p15:clr>
            <a:srgbClr val="F26B43"/>
          </p15:clr>
        </p15:guide>
        <p15:guide id="11" orient="horz" pos="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2000" y="216000"/>
            <a:ext cx="8229600" cy="723799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dirty="0"/>
              <a:t>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295999"/>
            <a:ext cx="8275438" cy="513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3" name="Foliennummernplatzhalter 5"/>
          <p:cNvSpPr txBox="1">
            <a:spLocks/>
          </p:cNvSpPr>
          <p:nvPr userDrawn="1"/>
        </p:nvSpPr>
        <p:spPr>
          <a:xfrm>
            <a:off x="8001000" y="6111875"/>
            <a:ext cx="6858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endParaRPr lang="de-DE" altLang="de-DE" sz="1000" b="1">
              <a:latin typeface="Verdana" charset="0"/>
            </a:endParaRPr>
          </a:p>
        </p:txBody>
      </p:sp>
      <p:sp>
        <p:nvSpPr>
          <p:cNvPr id="20" name="Foliennummernplatzhalter 5"/>
          <p:cNvSpPr txBox="1">
            <a:spLocks/>
          </p:cNvSpPr>
          <p:nvPr userDrawn="1"/>
        </p:nvSpPr>
        <p:spPr>
          <a:xfrm>
            <a:off x="8027988" y="6301583"/>
            <a:ext cx="685800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/>
            <a:fld id="{760CDB91-CD92-7542-B27F-EBE4A994DAED}" type="slidenum">
              <a:rPr lang="de-DE" altLang="de-DE" sz="900" b="0" baseline="0">
                <a:solidFill>
                  <a:schemeClr val="tx2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 eaLnBrk="1" hangingPunct="1"/>
              <a:t>‹Nr.›</a:t>
            </a:fld>
            <a:endParaRPr lang="de-DE" altLang="de-DE" sz="900" b="0" baseline="0" dirty="0">
              <a:solidFill>
                <a:schemeClr val="tx2"/>
              </a:solidFill>
              <a:latin typeface="HdM Frutiger Next Pro Light" panose="020B03030402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Inhaltsplatzhalter 24"/>
          <p:cNvSpPr txBox="1">
            <a:spLocks/>
          </p:cNvSpPr>
          <p:nvPr userDrawn="1"/>
        </p:nvSpPr>
        <p:spPr>
          <a:xfrm>
            <a:off x="736797" y="6453188"/>
            <a:ext cx="2328617" cy="213520"/>
          </a:xfrm>
          <a:prstGeom prst="rect">
            <a:avLst/>
          </a:prstGeom>
        </p:spPr>
        <p:txBody>
          <a:bodyPr lIns="0" tIns="0" rIns="0" bIns="0" anchor="b" anchorCtr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marR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altLang="de-DE" sz="900" b="0" baseline="0" dirty="0" smtClean="0">
                <a:solidFill>
                  <a:srgbClr val="3F4847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Wissensmanagement</a:t>
            </a:r>
            <a:r>
              <a:rPr lang="de-DE" altLang="de-DE" sz="900" b="0" baseline="0" dirty="0" smtClean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de-DE" altLang="de-DE" sz="900" b="0" baseline="0" dirty="0" smtClean="0">
                <a:solidFill>
                  <a:srgbClr val="3F4847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HdM-TWG </a:t>
            </a:r>
            <a:r>
              <a:rPr lang="de-DE" altLang="de-DE" sz="900" b="0" baseline="0" dirty="0" smtClean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lang="de-DE" altLang="de-DE" sz="900" b="0" baseline="0" dirty="0" smtClean="0">
                <a:solidFill>
                  <a:srgbClr val="3F4847"/>
                </a:solidFill>
                <a:latin typeface="HdM Frutiger Next Pro Light" panose="020B0303040204020203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9.11.2017</a:t>
            </a:r>
            <a:r>
              <a:rPr lang="de-DE" altLang="de-DE" sz="900" b="0" baseline="0" dirty="0" smtClean="0">
                <a:solidFill>
                  <a:srgbClr val="3F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de-DE" altLang="de-DE" sz="900" b="0" baseline="0" dirty="0">
              <a:solidFill>
                <a:srgbClr val="3F484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38" y="216001"/>
            <a:ext cx="720000" cy="6462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40" r:id="rId2"/>
    <p:sldLayoutId id="2147483826" r:id="rId3"/>
    <p:sldLayoutId id="2147483827" r:id="rId4"/>
    <p:sldLayoutId id="2147483828" r:id="rId5"/>
    <p:sldLayoutId id="2147483829" r:id="rId6"/>
    <p:sldLayoutId id="2147483830" r:id="rId7"/>
  </p:sldLayoutIdLst>
  <p:hf hdr="0" dt="0"/>
  <p:txStyles>
    <p:titleStyle>
      <a:lvl1pPr algn="l" defTabSz="457200" rtl="0" eaLnBrk="0" fontAlgn="b" hangingPunct="0">
        <a:lnSpc>
          <a:spcPts val="3000"/>
        </a:lnSpc>
        <a:spcBef>
          <a:spcPct val="0"/>
        </a:spcBef>
        <a:spcAft>
          <a:spcPct val="0"/>
        </a:spcAft>
        <a:defRPr sz="2800" b="1" kern="1200" cap="none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MS PGothic" pitchFamily="34" charset="-128"/>
          <a:cs typeface="Verdana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-128"/>
        </a:defRPr>
      </a:lvl9pPr>
    </p:titleStyle>
    <p:bodyStyle>
      <a:lvl1pPr marL="306000" indent="-3060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8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8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4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0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Lucida Grande" charset="0"/>
        <a:buChar char="›"/>
        <a:defRPr sz="2000" kern="1200" baseline="0">
          <a:solidFill>
            <a:schemeClr val="tx2"/>
          </a:solidFill>
          <a:latin typeface="HdM Frutiger Next Pro Light" panose="020B0303040204020203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38">
          <p15:clr>
            <a:srgbClr val="F26B43"/>
          </p15:clr>
        </p15:guide>
        <p15:guide id="4" pos="5485">
          <p15:clr>
            <a:srgbClr val="F26B43"/>
          </p15:clr>
        </p15:guide>
        <p15:guide id="5" orient="horz" pos="542">
          <p15:clr>
            <a:srgbClr val="F26B43"/>
          </p15:clr>
        </p15:guide>
        <p15:guide id="7" orient="horz" pos="4183">
          <p15:clr>
            <a:srgbClr val="F26B43"/>
          </p15:clr>
        </p15:guide>
        <p15:guide id="8" orient="horz" pos="4049">
          <p15:clr>
            <a:srgbClr val="F26B43"/>
          </p15:clr>
        </p15:guide>
        <p15:guide id="9" pos="271">
          <p15:clr>
            <a:srgbClr val="F26B43"/>
          </p15:clr>
        </p15:guide>
        <p15:guide id="10" orient="horz" pos="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Chatbot Hackathon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BE1CA-2984-4916-8981-67A1DCB21B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5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jpeg"/><Relationship Id="rId3" Type="http://schemas.openxmlformats.org/officeDocument/2006/relationships/image" Target="../media/image8.png"/><Relationship Id="rId7" Type="http://schemas.openxmlformats.org/officeDocument/2006/relationships/hyperlink" Target="http://intranet.popken.int/vorl/Firmenlogos/Ulla_Popken_Logo.jpg" TargetMode="External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3.jpeg"/><Relationship Id="rId5" Type="http://schemas.openxmlformats.org/officeDocument/2006/relationships/hyperlink" Target="http://intranet.popken.int/vorl/Firmenlogos/GINA_LAURA_einzeilig_anthra.jpg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png"/><Relationship Id="rId9" Type="http://schemas.openxmlformats.org/officeDocument/2006/relationships/hyperlink" Target="http://intranet.popken.int/vorl/Firmenlogos/JP%201880_Hauptlogo_H&#246;he%20mindestens%2012mm.jpg" TargetMode="External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937760" y="5539600"/>
            <a:ext cx="3774440" cy="647700"/>
          </a:xfrm>
        </p:spPr>
        <p:txBody>
          <a:bodyPr/>
          <a:lstStyle/>
          <a:p>
            <a:r>
              <a:rPr lang="de-DE" sz="2800" dirty="0" err="1" smtClean="0">
                <a:latin typeface="HdM Frutiger Next Pro Light" panose="020B0303040204020203" pitchFamily="34" charset="0"/>
              </a:rPr>
              <a:t>Chatbot</a:t>
            </a:r>
            <a:r>
              <a:rPr lang="de-DE" sz="2800" dirty="0" smtClean="0">
                <a:latin typeface="HdM Frutiger Next Pro Light" panose="020B0303040204020203" pitchFamily="34" charset="0"/>
              </a:rPr>
              <a:t> in a </a:t>
            </a:r>
            <a:r>
              <a:rPr lang="de-DE" sz="2800" dirty="0" err="1" smtClean="0">
                <a:latin typeface="HdM Frutiger Next Pro Light" panose="020B0303040204020203" pitchFamily="34" charset="0"/>
              </a:rPr>
              <a:t>Week</a:t>
            </a:r>
            <a:r>
              <a:rPr lang="de-DE" sz="2800" dirty="0" smtClean="0">
                <a:latin typeface="HdM Frutiger Next Pro Light" panose="020B0303040204020203" pitchFamily="34" charset="0"/>
              </a:rPr>
              <a:t> </a:t>
            </a:r>
            <a:r>
              <a:rPr lang="de-DE" sz="2800" dirty="0" err="1" smtClean="0">
                <a:latin typeface="HdM Frutiger Next Pro Light" panose="020B0303040204020203" pitchFamily="34" charset="0"/>
              </a:rPr>
              <a:t>Hackathon</a:t>
            </a:r>
            <a:endParaRPr lang="de-DE" sz="2800" dirty="0">
              <a:latin typeface="HdM Frutiger Next Pro Light" panose="020B0303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8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32001" y="1024011"/>
            <a:ext cx="8597008" cy="5132388"/>
          </a:xfrm>
        </p:spPr>
        <p:txBody>
          <a:bodyPr/>
          <a:lstStyle/>
          <a:p>
            <a:pPr marL="0" indent="0">
              <a:buNone/>
            </a:pPr>
            <a:endParaRPr lang="de-DE" sz="18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de-DE" sz="1800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de-DE" sz="1800" dirty="0" smtClean="0">
              <a:solidFill>
                <a:srgbClr val="00B0F0"/>
              </a:solidFill>
            </a:endParaRPr>
          </a:p>
          <a:p>
            <a:r>
              <a:rPr lang="de-DE" sz="2400" b="1" dirty="0" smtClean="0"/>
              <a:t>Wer wir sind:</a:t>
            </a:r>
          </a:p>
          <a:p>
            <a:pPr marL="77400" indent="0">
              <a:buNone/>
            </a:pPr>
            <a:endParaRPr lang="de-DE" sz="1400" dirty="0" smtClean="0">
              <a:solidFill>
                <a:srgbClr val="00B0F0"/>
              </a:solidFill>
            </a:endParaRP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4 Fashion Trendlabels</a:t>
            </a: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über 4.000 Mitarbeiterinnen und Mitarbeiter europaweit</a:t>
            </a: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mehr als 620 eigene Filialen in 8 Ländern europaweit</a:t>
            </a: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rund 85 Franchise-Filialen in über 20 Ländern weltweit</a:t>
            </a: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mehr als 90 Shop-in-Shop-Flächen</a:t>
            </a:r>
          </a:p>
          <a:p>
            <a:pPr marL="2037150" lvl="4">
              <a:buFont typeface="Wingdings" pitchFamily="2" charset="2"/>
              <a:buChar char="§"/>
            </a:pPr>
            <a:r>
              <a:rPr lang="de-DE" sz="1400" dirty="0" smtClean="0">
                <a:solidFill>
                  <a:schemeClr val="tx1"/>
                </a:solidFill>
              </a:rPr>
              <a:t>Online-Shops in 11 Ländern + Online-Shops der Franchise-Partner</a:t>
            </a:r>
          </a:p>
          <a:p>
            <a:endParaRPr lang="de-DE" sz="18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27" y="2673467"/>
            <a:ext cx="1538065" cy="154736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r="22287"/>
          <a:stretch/>
        </p:blipFill>
        <p:spPr>
          <a:xfrm>
            <a:off x="7661179" y="2643638"/>
            <a:ext cx="1055915" cy="803513"/>
          </a:xfrm>
          <a:prstGeom prst="rect">
            <a:avLst/>
          </a:prstGeom>
        </p:spPr>
      </p:pic>
      <p:pic>
        <p:nvPicPr>
          <p:cNvPr id="7" name="Picture 2" descr="Bil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98" y="4563605"/>
            <a:ext cx="1412478" cy="14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ild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6" y="4480472"/>
            <a:ext cx="1166012" cy="30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ild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76" y="4381936"/>
            <a:ext cx="492874" cy="49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:\zentrale\PR-Daten\GINA LAURA\2014\Herbst 2014_Nr 12\GL_September2014_S.51_Abb.2,3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5" t="8818" r="30911" b="50000"/>
          <a:stretch/>
        </p:blipFill>
        <p:spPr bwMode="auto">
          <a:xfrm>
            <a:off x="7229092" y="2093839"/>
            <a:ext cx="852647" cy="9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50" y="4452027"/>
            <a:ext cx="1139055" cy="301401"/>
          </a:xfrm>
          <a:prstGeom prst="rect">
            <a:avLst/>
          </a:prstGeom>
        </p:spPr>
      </p:pic>
      <p:pic>
        <p:nvPicPr>
          <p:cNvPr id="12" name="Picture 2" descr="G:\Daten\Studio Untold - Bloggerworkshop 2015\Studio Untold_Kollektion II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4445" r="13216" b="9999"/>
          <a:stretch/>
        </p:blipFill>
        <p:spPr bwMode="auto">
          <a:xfrm>
            <a:off x="8284845" y="3192023"/>
            <a:ext cx="704332" cy="114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19" y="4086702"/>
            <a:ext cx="730668" cy="1075369"/>
          </a:xfrm>
          <a:prstGeom prst="rect">
            <a:avLst/>
          </a:prstGeom>
        </p:spPr>
      </p:pic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432001" y="300212"/>
            <a:ext cx="8229600" cy="723799"/>
          </a:xfrm>
        </p:spPr>
        <p:txBody>
          <a:bodyPr/>
          <a:lstStyle/>
          <a:p>
            <a:r>
              <a:rPr lang="de-DE" dirty="0" err="1" smtClean="0"/>
              <a:t>Chatbot</a:t>
            </a:r>
            <a:r>
              <a:rPr lang="de-DE" dirty="0" smtClean="0"/>
              <a:t>-Szenario</a:t>
            </a:r>
            <a:r>
              <a:rPr lang="de-DE" dirty="0" smtClean="0"/>
              <a:t>: „</a:t>
            </a:r>
            <a:r>
              <a:rPr lang="de-DE" dirty="0" smtClean="0">
                <a:solidFill>
                  <a:srgbClr val="00B0F0"/>
                </a:solidFill>
              </a:rPr>
              <a:t>Entwicklung </a:t>
            </a:r>
            <a:r>
              <a:rPr lang="de-DE" dirty="0">
                <a:solidFill>
                  <a:srgbClr val="00B0F0"/>
                </a:solidFill>
              </a:rPr>
              <a:t>eines </a:t>
            </a:r>
            <a:r>
              <a:rPr lang="de-DE" dirty="0" err="1" smtClean="0">
                <a:solidFill>
                  <a:srgbClr val="00B0F0"/>
                </a:solidFill>
              </a:rPr>
              <a:t>Chatbots</a:t>
            </a:r>
            <a:r>
              <a:rPr lang="de-DE" dirty="0">
                <a:solidFill>
                  <a:srgbClr val="00B0F0"/>
                </a:solidFill>
              </a:rPr>
              <a:t/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 smtClean="0">
                <a:solidFill>
                  <a:srgbClr val="00B0F0"/>
                </a:solidFill>
              </a:rPr>
              <a:t>zur </a:t>
            </a:r>
            <a:r>
              <a:rPr lang="de-DE" dirty="0">
                <a:solidFill>
                  <a:srgbClr val="00B0F0"/>
                </a:solidFill>
              </a:rPr>
              <a:t>Unterstützung </a:t>
            </a:r>
            <a:r>
              <a:rPr lang="de-DE" dirty="0" smtClean="0">
                <a:solidFill>
                  <a:srgbClr val="00B0F0"/>
                </a:solidFill>
              </a:rPr>
              <a:t>des </a:t>
            </a:r>
            <a:r>
              <a:rPr lang="de-DE" dirty="0" err="1" smtClean="0">
                <a:solidFill>
                  <a:srgbClr val="00B0F0"/>
                </a:solidFill>
              </a:rPr>
              <a:t>Incident</a:t>
            </a:r>
            <a:r>
              <a:rPr lang="de-DE" dirty="0" smtClean="0">
                <a:solidFill>
                  <a:srgbClr val="00B0F0"/>
                </a:solidFill>
              </a:rPr>
              <a:t>-Managements</a:t>
            </a:r>
            <a:r>
              <a:rPr lang="de-DE" dirty="0" smtClean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61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216000"/>
            <a:ext cx="7245150" cy="812700"/>
          </a:xfrm>
        </p:spPr>
        <p:txBody>
          <a:bodyPr/>
          <a:lstStyle/>
          <a:p>
            <a:r>
              <a:rPr lang="de-DE" dirty="0" err="1" smtClean="0"/>
              <a:t>Chatbot</a:t>
            </a:r>
            <a:r>
              <a:rPr lang="de-DE" dirty="0" smtClean="0"/>
              <a:t>-Szenario</a:t>
            </a:r>
            <a:r>
              <a:rPr lang="de-DE" dirty="0" smtClean="0"/>
              <a:t>: „</a:t>
            </a:r>
            <a:r>
              <a:rPr lang="de-DE" dirty="0" smtClean="0">
                <a:solidFill>
                  <a:srgbClr val="00B0F0"/>
                </a:solidFill>
              </a:rPr>
              <a:t>Entwicklung </a:t>
            </a:r>
            <a:r>
              <a:rPr lang="de-DE" dirty="0">
                <a:solidFill>
                  <a:srgbClr val="00B0F0"/>
                </a:solidFill>
              </a:rPr>
              <a:t>eines </a:t>
            </a:r>
            <a:r>
              <a:rPr lang="de-DE" dirty="0" err="1" smtClean="0">
                <a:solidFill>
                  <a:srgbClr val="00B0F0"/>
                </a:solidFill>
              </a:rPr>
              <a:t>Chatbots</a:t>
            </a:r>
            <a:r>
              <a:rPr lang="de-DE" dirty="0">
                <a:solidFill>
                  <a:srgbClr val="00B0F0"/>
                </a:solidFill>
              </a:rPr>
              <a:t/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 smtClean="0">
                <a:solidFill>
                  <a:srgbClr val="00B0F0"/>
                </a:solidFill>
              </a:rPr>
              <a:t>zur </a:t>
            </a:r>
            <a:r>
              <a:rPr lang="de-DE" dirty="0">
                <a:solidFill>
                  <a:srgbClr val="00B0F0"/>
                </a:solidFill>
              </a:rPr>
              <a:t>Unterstützung </a:t>
            </a:r>
            <a:r>
              <a:rPr lang="de-DE" dirty="0" smtClean="0">
                <a:solidFill>
                  <a:srgbClr val="00B0F0"/>
                </a:solidFill>
              </a:rPr>
              <a:t>des </a:t>
            </a:r>
            <a:r>
              <a:rPr lang="de-DE" dirty="0" err="1" smtClean="0">
                <a:solidFill>
                  <a:srgbClr val="00B0F0"/>
                </a:solidFill>
              </a:rPr>
              <a:t>Incident</a:t>
            </a:r>
            <a:r>
              <a:rPr lang="de-DE" dirty="0" smtClean="0">
                <a:solidFill>
                  <a:srgbClr val="00B0F0"/>
                </a:solidFill>
              </a:rPr>
              <a:t>-Managements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400" b="1" dirty="0" smtClean="0"/>
              <a:t>Konkretes Ziel:</a:t>
            </a:r>
          </a:p>
          <a:p>
            <a:r>
              <a:rPr lang="de-DE" sz="1800" dirty="0" smtClean="0">
                <a:solidFill>
                  <a:srgbClr val="00B0F0"/>
                </a:solidFill>
              </a:rPr>
              <a:t>Es soll </a:t>
            </a:r>
            <a:r>
              <a:rPr lang="de-DE" sz="1800" dirty="0">
                <a:solidFill>
                  <a:srgbClr val="00B0F0"/>
                </a:solidFill>
              </a:rPr>
              <a:t>ein </a:t>
            </a:r>
            <a:r>
              <a:rPr lang="de-DE" sz="1800" dirty="0" err="1" smtClean="0">
                <a:solidFill>
                  <a:srgbClr val="00B0F0"/>
                </a:solidFill>
              </a:rPr>
              <a:t>Chatbot</a:t>
            </a:r>
            <a:r>
              <a:rPr lang="de-DE" sz="1800" dirty="0" smtClean="0">
                <a:solidFill>
                  <a:srgbClr val="00B0F0"/>
                </a:solidFill>
              </a:rPr>
              <a:t> </a:t>
            </a:r>
            <a:r>
              <a:rPr lang="de-DE" sz="1800" dirty="0" smtClean="0">
                <a:solidFill>
                  <a:srgbClr val="00B0F0"/>
                </a:solidFill>
              </a:rPr>
              <a:t>entwickelt werden, </a:t>
            </a:r>
            <a:r>
              <a:rPr lang="de-DE" sz="1800" dirty="0">
                <a:solidFill>
                  <a:srgbClr val="00B0F0"/>
                </a:solidFill>
              </a:rPr>
              <a:t>der </a:t>
            </a:r>
            <a:r>
              <a:rPr lang="de-DE" sz="1800" dirty="0" smtClean="0">
                <a:solidFill>
                  <a:srgbClr val="00B0F0"/>
                </a:solidFill>
              </a:rPr>
              <a:t>den IT-Helpdesk effizient bei der Lösungsfindung im Falle eines Problems oder einer Störung im IT-Bereich unterstützt.</a:t>
            </a:r>
          </a:p>
          <a:p>
            <a:r>
              <a:rPr lang="de-DE" sz="1800" dirty="0" smtClean="0">
                <a:solidFill>
                  <a:srgbClr val="00B0F0"/>
                </a:solidFill>
              </a:rPr>
              <a:t>Ziel ist es, dass auf Grundlage einer Wissensdatenbank der </a:t>
            </a:r>
            <a:r>
              <a:rPr lang="de-DE" sz="1800" dirty="0" err="1" smtClean="0">
                <a:solidFill>
                  <a:srgbClr val="00B0F0"/>
                </a:solidFill>
              </a:rPr>
              <a:t>Chatbot</a:t>
            </a:r>
            <a:r>
              <a:rPr lang="de-DE" sz="1800" dirty="0" smtClean="0">
                <a:solidFill>
                  <a:srgbClr val="00B0F0"/>
                </a:solidFill>
              </a:rPr>
              <a:t> durch die  Eingabe einer Problembeschreibung relevante Problemlösungsvorschläge anbietet.  </a:t>
            </a:r>
            <a:br>
              <a:rPr lang="de-DE" sz="1800" dirty="0" smtClean="0">
                <a:solidFill>
                  <a:srgbClr val="00B0F0"/>
                </a:solidFill>
              </a:rPr>
            </a:br>
            <a:r>
              <a:rPr lang="de-DE" sz="1800" dirty="0" smtClean="0">
                <a:solidFill>
                  <a:srgbClr val="00B0F0"/>
                </a:solidFill>
              </a:rPr>
              <a:t>	</a:t>
            </a:r>
            <a:endParaRPr lang="de-DE" dirty="0"/>
          </a:p>
          <a:p>
            <a:r>
              <a:rPr lang="de-DE" sz="2400" b="1" dirty="0" smtClean="0"/>
              <a:t>Verbundene Systeme, Daten/Wissens-Quellen:</a:t>
            </a:r>
            <a:endParaRPr lang="de-DE" sz="2400" b="1" dirty="0" smtClean="0"/>
          </a:p>
          <a:p>
            <a:r>
              <a:rPr lang="de-DE" sz="1800" dirty="0" smtClean="0">
                <a:solidFill>
                  <a:srgbClr val="00B0F0"/>
                </a:solidFill>
              </a:rPr>
              <a:t>Als Wissensquelle soll die Datenbasis eines bestehenden </a:t>
            </a:r>
            <a:br>
              <a:rPr lang="de-DE" sz="1800" dirty="0" smtClean="0">
                <a:solidFill>
                  <a:srgbClr val="00B0F0"/>
                </a:solidFill>
              </a:rPr>
            </a:br>
            <a:r>
              <a:rPr lang="de-DE" sz="1800" dirty="0" err="1" smtClean="0">
                <a:solidFill>
                  <a:srgbClr val="00B0F0"/>
                </a:solidFill>
              </a:rPr>
              <a:t>Incident</a:t>
            </a:r>
            <a:r>
              <a:rPr lang="de-DE" sz="1800" dirty="0" smtClean="0">
                <a:solidFill>
                  <a:srgbClr val="00B0F0"/>
                </a:solidFill>
              </a:rPr>
              <a:t>-Management-Systems dienen. </a:t>
            </a:r>
            <a:br>
              <a:rPr lang="de-DE" sz="1800" dirty="0" smtClean="0">
                <a:solidFill>
                  <a:srgbClr val="00B0F0"/>
                </a:solidFill>
              </a:rPr>
            </a:br>
            <a:endParaRPr lang="de-DE" sz="1800" dirty="0" smtClean="0">
              <a:solidFill>
                <a:srgbClr val="00B0F0"/>
              </a:solidFill>
            </a:endParaRPr>
          </a:p>
          <a:p>
            <a:r>
              <a:rPr lang="de-DE" sz="2400" b="1" dirty="0" smtClean="0"/>
              <a:t>Besondere Herausforderungen:</a:t>
            </a:r>
          </a:p>
          <a:p>
            <a:r>
              <a:rPr lang="de-DE" sz="1800" dirty="0" smtClean="0">
                <a:solidFill>
                  <a:srgbClr val="00B0F0"/>
                </a:solidFill>
              </a:rPr>
              <a:t>Einen optimalen Dialog zwischen Anwender und </a:t>
            </a:r>
            <a:r>
              <a:rPr lang="de-DE" sz="1800" dirty="0" err="1" smtClean="0">
                <a:solidFill>
                  <a:srgbClr val="00B0F0"/>
                </a:solidFill>
              </a:rPr>
              <a:t>Chatbot</a:t>
            </a:r>
            <a:r>
              <a:rPr lang="de-DE" sz="1800" dirty="0" smtClean="0">
                <a:solidFill>
                  <a:srgbClr val="00B0F0"/>
                </a:solidFill>
              </a:rPr>
              <a:t> zu entwickeln, der möglichst effizient zur Problemlösung führt.</a:t>
            </a:r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sz="1800" dirty="0"/>
              <a:t>	</a:t>
            </a:r>
            <a:endParaRPr lang="de-DE" sz="1800" dirty="0">
              <a:solidFill>
                <a:srgbClr val="00B0F0"/>
              </a:solidFill>
            </a:endParaRPr>
          </a:p>
          <a:p>
            <a:endParaRPr lang="de-DE" sz="1800" dirty="0"/>
          </a:p>
          <a:p>
            <a:endParaRPr lang="de-DE" sz="1800" dirty="0" smtClean="0"/>
          </a:p>
          <a:p>
            <a:endParaRPr lang="de-DE" sz="1800" dirty="0"/>
          </a:p>
          <a:p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41632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0" y="216000"/>
            <a:ext cx="7749753" cy="723799"/>
          </a:xfrm>
        </p:spPr>
        <p:txBody>
          <a:bodyPr/>
          <a:lstStyle/>
          <a:p>
            <a:r>
              <a:rPr lang="de-DE" dirty="0" smtClean="0"/>
              <a:t>Kontakt: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 algn="ctr">
              <a:buNone/>
            </a:pPr>
            <a:endParaRPr lang="de-DE" sz="24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de-DE" sz="24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de-DE" sz="2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tx1"/>
                </a:solidFill>
              </a:rPr>
              <a:t>Popken</a:t>
            </a:r>
            <a:r>
              <a:rPr lang="de-DE" sz="2000" dirty="0" smtClean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</a:rPr>
              <a:t>Fashion Services GmbH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Maik </a:t>
            </a:r>
            <a:r>
              <a:rPr lang="de-DE" sz="2000" dirty="0">
                <a:solidFill>
                  <a:schemeClr val="tx1"/>
                </a:solidFill>
              </a:rPr>
              <a:t>Thiemann</a:t>
            </a:r>
            <a:r>
              <a:rPr lang="de-DE" sz="2000" dirty="0">
                <a:solidFill>
                  <a:schemeClr val="tx1"/>
                </a:solidFill>
              </a:rPr>
              <a:t/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Am Waldrand 19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D-26180 Rastede</a:t>
            </a:r>
            <a:endParaRPr lang="de-DE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chemeClr val="tx1"/>
                </a:solidFill>
              </a:rPr>
              <a:t>Tel.+49(4402)799-145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/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maik.thiemann@popken-services.de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http://www.popken.de </a:t>
            </a:r>
          </a:p>
          <a:p>
            <a:pPr marL="0" indent="0">
              <a:buNone/>
            </a:pPr>
            <a:endParaRPr lang="de-DE" sz="1800" dirty="0"/>
          </a:p>
          <a:p>
            <a:endParaRPr lang="de-DE" sz="1800" dirty="0" smtClean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04" y="1295400"/>
            <a:ext cx="1673842" cy="16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HdM-1">
      <a:dk1>
        <a:srgbClr val="000000"/>
      </a:dk1>
      <a:lt1>
        <a:srgbClr val="FFFFFF"/>
      </a:lt1>
      <a:dk2>
        <a:srgbClr val="3F4847"/>
      </a:dk2>
      <a:lt2>
        <a:srgbClr val="EEECE1"/>
      </a:lt2>
      <a:accent1>
        <a:srgbClr val="E51433"/>
      </a:accent1>
      <a:accent2>
        <a:srgbClr val="3F484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Design">
  <a:themeElements>
    <a:clrScheme name="HdM-1">
      <a:dk1>
        <a:srgbClr val="000000"/>
      </a:dk1>
      <a:lt1>
        <a:srgbClr val="FFFFFF"/>
      </a:lt1>
      <a:dk2>
        <a:srgbClr val="3F4847"/>
      </a:dk2>
      <a:lt2>
        <a:srgbClr val="EEECE1"/>
      </a:lt2>
      <a:accent1>
        <a:srgbClr val="E51433"/>
      </a:accent1>
      <a:accent2>
        <a:srgbClr val="3F484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Bildschirmpräsentation (4:3)</PresentationFormat>
  <Paragraphs>38</Paragraphs>
  <Slides>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</vt:i4>
      </vt:variant>
    </vt:vector>
  </HeadingPairs>
  <TitlesOfParts>
    <vt:vector size="16" baseType="lpstr">
      <vt:lpstr>ＭＳ Ｐゴシック</vt:lpstr>
      <vt:lpstr>ＭＳ Ｐゴシック</vt:lpstr>
      <vt:lpstr>Arial</vt:lpstr>
      <vt:lpstr>Calibri</vt:lpstr>
      <vt:lpstr>Calibri Light</vt:lpstr>
      <vt:lpstr>HdM Frutiger Next Pro Light</vt:lpstr>
      <vt:lpstr>Lucida Grande</vt:lpstr>
      <vt:lpstr>Verdana</vt:lpstr>
      <vt:lpstr>Wingdings</vt:lpstr>
      <vt:lpstr>Office-Design</vt:lpstr>
      <vt:lpstr>1_Office-Design</vt:lpstr>
      <vt:lpstr>Benutzerdefiniertes Design</vt:lpstr>
      <vt:lpstr>Chatbot in a Week Hackathon</vt:lpstr>
      <vt:lpstr>Chatbot-Szenario: „Entwicklung eines Chatbots zur Unterstützung des Incident-Managements“</vt:lpstr>
      <vt:lpstr>Chatbot-Szenario: „Entwicklung eines Chatbots zur Unterstützung des Incident-Managements“</vt:lpstr>
      <vt:lpstr>Kontakt:</vt:lpstr>
    </vt:vector>
  </TitlesOfParts>
  <Company>hdm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stroh</dc:creator>
  <cp:lastModifiedBy>Thiemann, Maik</cp:lastModifiedBy>
  <cp:revision>228</cp:revision>
  <cp:lastPrinted>2017-10-20T09:01:20Z</cp:lastPrinted>
  <dcterms:created xsi:type="dcterms:W3CDTF">2014-02-10T21:34:54Z</dcterms:created>
  <dcterms:modified xsi:type="dcterms:W3CDTF">2018-09-21T07:16:02Z</dcterms:modified>
</cp:coreProperties>
</file>